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257" r:id="rId6"/>
    <p:sldId id="311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1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299" r:id="rId42"/>
    <p:sldId id="377" r:id="rId43"/>
    <p:sldId id="378" r:id="rId44"/>
    <p:sldId id="379" r:id="rId45"/>
    <p:sldId id="384" r:id="rId46"/>
    <p:sldId id="380" r:id="rId47"/>
    <p:sldId id="381" r:id="rId48"/>
    <p:sldId id="385" r:id="rId49"/>
    <p:sldId id="382" r:id="rId50"/>
    <p:sldId id="386" r:id="rId51"/>
    <p:sldId id="383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30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608420" y="170574"/>
            <a:ext cx="72834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FUNGSI DAN STRUKTUR PROCESSOR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88981-BE23-473A-89FA-7AA34EC82BC2}"/>
              </a:ext>
            </a:extLst>
          </p:cNvPr>
          <p:cNvSpPr txBox="1"/>
          <p:nvPr/>
        </p:nvSpPr>
        <p:spPr>
          <a:xfrm>
            <a:off x="9626600" y="3009900"/>
            <a:ext cx="36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OLEH KELOMPOK 3:</a:t>
            </a:r>
          </a:p>
          <a:p>
            <a:r>
              <a:rPr lang="en-US" dirty="0">
                <a:solidFill>
                  <a:schemeClr val="bg1"/>
                </a:solidFill>
              </a:rPr>
              <a:t>Ade </a:t>
            </a:r>
            <a:r>
              <a:rPr lang="en-US" dirty="0" err="1">
                <a:solidFill>
                  <a:schemeClr val="bg1"/>
                </a:solidFill>
              </a:rPr>
              <a:t>Hikmat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Miftah Agustian</a:t>
            </a:r>
          </a:p>
          <a:p>
            <a:r>
              <a:rPr lang="en-US" dirty="0">
                <a:solidFill>
                  <a:schemeClr val="bg1"/>
                </a:solidFill>
              </a:rPr>
              <a:t>M </a:t>
            </a:r>
            <a:r>
              <a:rPr lang="en-US" dirty="0" err="1">
                <a:solidFill>
                  <a:schemeClr val="bg1"/>
                </a:solidFill>
              </a:rPr>
              <a:t>Fujiawan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87D6D-4F26-4605-9D0D-9C45BAAFAAFC}"/>
              </a:ext>
            </a:extLst>
          </p:cNvPr>
          <p:cNvSpPr txBox="1"/>
          <p:nvPr/>
        </p:nvSpPr>
        <p:spPr>
          <a:xfrm>
            <a:off x="8509000" y="5537200"/>
            <a:ext cx="368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Tugas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Presentasi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kuliah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Organisasi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Arsitektur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Komputer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Kelas TIFK22B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5254175" y="74459"/>
            <a:ext cx="579482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Pada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hierarki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mahal (per bit).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sekumpulan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dan cache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254175" y="2400300"/>
            <a:ext cx="6760025" cy="26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Aktifkan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Bahasa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mengoptimalkan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status: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unit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pengoperasian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istimewa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program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F12E0-E908-4512-80B0-35DF25A01D6D}"/>
              </a:ext>
            </a:extLst>
          </p:cNvPr>
          <p:cNvSpPr txBox="1"/>
          <p:nvPr/>
        </p:nvSpPr>
        <p:spPr>
          <a:xfrm>
            <a:off x="5254175" y="5591355"/>
            <a:ext cx="664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pemisahan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bersih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kategori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pada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mesin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penghitung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program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oleh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(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 x86),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tetapi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pada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mesin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endParaRPr lang="en-ID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854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811431"/>
            <a:ext cx="5794825" cy="347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salah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yang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direferensikan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bahasa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dijalankan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Kami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mengkarakterisasi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622475" y="1210648"/>
            <a:ext cx="6569525" cy="524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ditugaskan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programmer.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Terkadang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bersifat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ortogonal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opcode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pun.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sebenarnya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Namun,seringkali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batasan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floating point  dan stack.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perpindahan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lain,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pemisahan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 dan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03909-C1EE-40DE-BBDA-F7B5B0925FE1}"/>
              </a:ext>
            </a:extLst>
          </p:cNvPr>
          <p:cNvSpPr txBox="1"/>
          <p:nvPr/>
        </p:nvSpPr>
        <p:spPr>
          <a:xfrm>
            <a:off x="736600" y="165100"/>
            <a:ext cx="36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highlight>
                  <a:srgbClr val="C0C0C0"/>
                </a:highlight>
              </a:rPr>
              <a:t>Register yang </a:t>
            </a:r>
            <a:r>
              <a:rPr lang="en-ID" b="1" dirty="0" err="1">
                <a:highlight>
                  <a:srgbClr val="C0C0C0"/>
                </a:highlight>
              </a:rPr>
              <a:t>Dapat</a:t>
            </a:r>
            <a:r>
              <a:rPr lang="en-ID" b="1" dirty="0">
                <a:highlight>
                  <a:srgbClr val="C0C0C0"/>
                </a:highlight>
              </a:rPr>
              <a:t> </a:t>
            </a:r>
            <a:r>
              <a:rPr lang="en-ID" b="1" dirty="0" err="1">
                <a:highlight>
                  <a:srgbClr val="C0C0C0"/>
                </a:highlight>
              </a:rPr>
              <a:t>Dilihat</a:t>
            </a:r>
            <a:r>
              <a:rPr lang="en-ID" b="1" dirty="0">
                <a:highlight>
                  <a:srgbClr val="C0C0C0"/>
                </a:highlight>
              </a:rPr>
              <a:t> </a:t>
            </a:r>
            <a:r>
              <a:rPr lang="en-ID" b="1" dirty="0" err="1">
                <a:highlight>
                  <a:srgbClr val="C0C0C0"/>
                </a:highlight>
              </a:rPr>
              <a:t>Pengguna</a:t>
            </a:r>
            <a:r>
              <a:rPr lang="en-ID" b="1" dirty="0">
                <a:highlight>
                  <a:srgbClr val="C0C0C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33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Register  data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hanya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data 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perhitungan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Register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mungkin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sendiri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agak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mereka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mungkin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dikhususkan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mode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tertentu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Contohnya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termasuk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berikut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393875" y="2137748"/>
            <a:ext cx="6569525" cy="51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tersegmentasi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Bagian 9.3),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basis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register: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lagi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indeks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yang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diindeks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diindeks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otomatis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Jika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biasanya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implisit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push, pop,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lainnya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eksplisit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62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ditangani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apakah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serba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sepenuhnya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mengkhususkan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Kami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menyentuh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bab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sebelumnya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tersirat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opcode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register  mana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dirujuk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penentu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Penspesifikasi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boleh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set register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register,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menghemat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bit.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lain,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spesialisasi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membatasi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fleksibilitas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6096000" y="2061548"/>
            <a:ext cx="60960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lainnya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plus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disediakan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Sekali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lagi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memengaruhi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penentu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diskusikan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sebelumnya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 dan 32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tampak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optimal [LUND77].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sedikit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menghasilkan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nyata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[WILL90]).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pendekatan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menemukan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keuntungan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ratusan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RISC</a:t>
            </a:r>
            <a:r>
              <a:rPr lang="en-ID" sz="1800" b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1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Terakhir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register. 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jelas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setidaknya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cukup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terbesar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Register data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tipe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mengizinkan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berdekatan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6096000" y="2061548"/>
            <a:ext cx="60960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Kategori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terakhir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register,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setidaknya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sebagian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menyimpan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kode</a:t>
            </a:r>
            <a:r>
              <a:rPr lang="en-ID" sz="1800" b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kondisi</a:t>
            </a:r>
            <a:r>
              <a:rPr lang="en-ID" sz="1800" b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(juga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disebut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i="1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bendera</a:t>
            </a:r>
            <a:r>
              <a:rPr lang="en-ID" sz="1800" i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). 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Kode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kondisi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bit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diatur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perangkat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keras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hasil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Misalnya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aritmatika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menghasilkan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hasil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positif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negatif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nol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luapan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Selain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hasil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sendiri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disimpan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kode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kondisi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juga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diatur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411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409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diuji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bersyarat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dikumpulkan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mereka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bit-bit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dibaca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implisit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tetapi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mengubahnya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969000" y="303431"/>
            <a:ext cx="60960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IA-64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MIPS,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sekali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Sebaliknya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bersyarat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perbandingan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bertindak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perbandingan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b="1" dirty="0" err="1">
                <a:solidFill>
                  <a:srgbClr val="1E7ABA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Tabel</a:t>
            </a:r>
            <a:r>
              <a:rPr lang="en-ID" sz="1800" b="1" dirty="0">
                <a:solidFill>
                  <a:srgbClr val="1E7ABA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16.1,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[DERO87],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mencantumkan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keuntungan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8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7D6695-4DC3-4164-BA93-60342FFBD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95472"/>
              </p:ext>
            </p:extLst>
          </p:nvPr>
        </p:nvGraphicFramePr>
        <p:xfrm>
          <a:off x="1155700" y="234203"/>
          <a:ext cx="9880600" cy="6389593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951625964"/>
                    </a:ext>
                  </a:extLst>
                </a:gridCol>
                <a:gridCol w="4940300">
                  <a:extLst>
                    <a:ext uri="{9D8B030D-6E8A-4147-A177-3AD203B41FA5}">
                      <a16:colId xmlns:a16="http://schemas.microsoft.com/office/drawing/2014/main" val="1528555248"/>
                    </a:ext>
                  </a:extLst>
                </a:gridCol>
              </a:tblGrid>
              <a:tr h="244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</a:rPr>
                        <a:t>Keuntungan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>
                          <a:effectLst/>
                        </a:rPr>
                        <a:t>Kekurangan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extLst>
                  <a:ext uri="{0D108BD9-81ED-4DB2-BD59-A6C34878D82A}">
                    <a16:rowId xmlns:a16="http://schemas.microsoft.com/office/drawing/2014/main" val="53128647"/>
                  </a:ext>
                </a:extLst>
              </a:tr>
              <a:tr h="94964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D" sz="1600" dirty="0">
                          <a:effectLst/>
                        </a:rPr>
                        <a:t>Karena </a:t>
                      </a:r>
                      <a:r>
                        <a:rPr lang="en-ID" sz="1600" dirty="0" err="1">
                          <a:effectLst/>
                        </a:rPr>
                        <a:t>kode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diatur</a:t>
                      </a:r>
                      <a:r>
                        <a:rPr lang="en-ID" sz="1600" dirty="0">
                          <a:effectLst/>
                        </a:rPr>
                        <a:t> oleh </a:t>
                      </a:r>
                      <a:r>
                        <a:rPr lang="en-ID" sz="1600" dirty="0" err="1">
                          <a:effectLst/>
                        </a:rPr>
                        <a:t>aritmatika</a:t>
                      </a:r>
                      <a:r>
                        <a:rPr lang="en-ID" sz="1600" dirty="0">
                          <a:effectLst/>
                        </a:rPr>
                        <a:t> dan data normal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gerakan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mereka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harus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mengurangi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jumlah</a:t>
                      </a:r>
                      <a:r>
                        <a:rPr lang="en-ID" sz="1600" dirty="0">
                          <a:effectLst/>
                        </a:rPr>
                        <a:t> COMPARE dan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TEST </a:t>
                      </a:r>
                      <a:r>
                        <a:rPr lang="en-ID" sz="1600" dirty="0" err="1">
                          <a:effectLst/>
                        </a:rPr>
                        <a:t>diperlukan</a:t>
                      </a:r>
                      <a:r>
                        <a:rPr lang="en-ID" sz="1600" dirty="0">
                          <a:effectLst/>
                        </a:rPr>
                        <a:t>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</a:rPr>
                        <a:t>Kode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menambah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kerumitan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baik</a:t>
                      </a:r>
                      <a:r>
                        <a:rPr lang="en-ID" sz="1600" dirty="0">
                          <a:effectLst/>
                        </a:rPr>
                        <a:t> pada </a:t>
                      </a:r>
                      <a:r>
                        <a:rPr lang="en-ID" sz="1600" dirty="0" err="1">
                          <a:effectLst/>
                        </a:rPr>
                        <a:t>perangkat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keras</a:t>
                      </a:r>
                      <a:r>
                        <a:rPr lang="en-ID" sz="1600" dirty="0">
                          <a:effectLst/>
                        </a:rPr>
                        <a:t> dan </a:t>
                      </a:r>
                      <a:r>
                        <a:rPr lang="en-ID" sz="1600" dirty="0" err="1">
                          <a:effectLst/>
                        </a:rPr>
                        <a:t>perangkat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lunak</a:t>
                      </a:r>
                      <a:r>
                        <a:rPr lang="en-ID" sz="1600" dirty="0">
                          <a:effectLst/>
                        </a:rPr>
                        <a:t>. Bit </a:t>
                      </a:r>
                      <a:r>
                        <a:rPr lang="en-ID" sz="1600" dirty="0" err="1">
                          <a:effectLst/>
                        </a:rPr>
                        <a:t>kode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adalah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sering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dimodifikasi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dengan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cara</a:t>
                      </a:r>
                      <a:r>
                        <a:rPr lang="en-ID" sz="1600" dirty="0">
                          <a:effectLst/>
                        </a:rPr>
                        <a:t> yang </a:t>
                      </a:r>
                      <a:r>
                        <a:rPr lang="en-ID" sz="1600" dirty="0" err="1">
                          <a:effectLst/>
                        </a:rPr>
                        <a:t>berbeda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dengan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yang </a:t>
                      </a:r>
                      <a:r>
                        <a:rPr lang="en-ID" sz="1600" dirty="0" err="1">
                          <a:effectLst/>
                        </a:rPr>
                        <a:t>berbeda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membuat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hidup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lebih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sulit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bagi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mikroprogrammer</a:t>
                      </a:r>
                      <a:r>
                        <a:rPr lang="en-ID" sz="1600" dirty="0">
                          <a:effectLst/>
                        </a:rPr>
                        <a:t> dan </a:t>
                      </a:r>
                      <a:r>
                        <a:rPr lang="en-ID" sz="1600" dirty="0" err="1">
                          <a:effectLst/>
                        </a:rPr>
                        <a:t>penulis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kompiler</a:t>
                      </a:r>
                      <a:r>
                        <a:rPr lang="en-ID" sz="1600" dirty="0">
                          <a:effectLst/>
                        </a:rPr>
                        <a:t>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extLst>
                  <a:ext uri="{0D108BD9-81ED-4DB2-BD59-A6C34878D82A}">
                    <a16:rowId xmlns:a16="http://schemas.microsoft.com/office/drawing/2014/main" val="2305945211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600" dirty="0">
                          <a:effectLst/>
                        </a:rPr>
                        <a:t>2.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bersyarat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seperti</a:t>
                      </a:r>
                      <a:r>
                        <a:rPr lang="en-ID" sz="1600" dirty="0">
                          <a:effectLst/>
                        </a:rPr>
                        <a:t> BRANCH </a:t>
                      </a:r>
                      <a:r>
                        <a:rPr lang="en-ID" sz="1600" dirty="0" err="1">
                          <a:effectLst/>
                        </a:rPr>
                        <a:t>disederhanakan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relatif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terhadap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gabungan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seperti</a:t>
                      </a:r>
                      <a:r>
                        <a:rPr lang="en-ID" sz="1600" dirty="0">
                          <a:effectLst/>
                        </a:rPr>
                        <a:t> TEST dan BRANCH.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</a:rPr>
                        <a:t>Kode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tidak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beraturan</a:t>
                      </a:r>
                      <a:r>
                        <a:rPr lang="en-ID" sz="1600" dirty="0">
                          <a:effectLst/>
                        </a:rPr>
                        <a:t>; </a:t>
                      </a:r>
                      <a:r>
                        <a:rPr lang="en-ID" sz="1600" dirty="0" err="1">
                          <a:effectLst/>
                        </a:rPr>
                        <a:t>mereka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biasanya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bukan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bagian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dari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jalur</a:t>
                      </a:r>
                      <a:r>
                        <a:rPr lang="en-ID" sz="1600" dirty="0">
                          <a:effectLst/>
                        </a:rPr>
                        <a:t> data </a:t>
                      </a:r>
                      <a:r>
                        <a:rPr lang="en-ID" sz="1600" dirty="0" err="1">
                          <a:effectLst/>
                        </a:rPr>
                        <a:t>utama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jadi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mereka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membutuhkan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koneksi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perangkat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keras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tambahan</a:t>
                      </a:r>
                      <a:r>
                        <a:rPr lang="en-ID" sz="1600" dirty="0">
                          <a:effectLst/>
                        </a:rPr>
                        <a:t>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extLst>
                  <a:ext uri="{0D108BD9-81ED-4DB2-BD59-A6C34878D82A}">
                    <a16:rowId xmlns:a16="http://schemas.microsoft.com/office/drawing/2014/main" val="6396283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600" dirty="0">
                          <a:effectLst/>
                        </a:rPr>
                        <a:t>3.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kode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memfasilitasi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cabang</a:t>
                      </a:r>
                      <a:r>
                        <a:rPr lang="en-ID" sz="1600" dirty="0">
                          <a:effectLst/>
                        </a:rPr>
                        <a:t> multiway </a:t>
                      </a:r>
                      <a:r>
                        <a:rPr lang="en-ID" sz="1600" dirty="0" err="1">
                          <a:effectLst/>
                        </a:rPr>
                        <a:t>Misalnya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instruksi</a:t>
                      </a:r>
                      <a:r>
                        <a:rPr lang="en-ID" sz="1600" dirty="0">
                          <a:effectLst/>
                        </a:rPr>
                        <a:t> TEST </a:t>
                      </a:r>
                      <a:r>
                        <a:rPr lang="en-ID" sz="1600" dirty="0" err="1">
                          <a:effectLst/>
                        </a:rPr>
                        <a:t>dapat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diikuti</a:t>
                      </a:r>
                      <a:r>
                        <a:rPr lang="en-ID" sz="1600" dirty="0">
                          <a:effectLst/>
                        </a:rPr>
                        <a:t> oleh </a:t>
                      </a:r>
                      <a:r>
                        <a:rPr lang="en-ID" sz="1600" dirty="0" err="1">
                          <a:effectLst/>
                        </a:rPr>
                        <a:t>dua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cabang</a:t>
                      </a:r>
                      <a:r>
                        <a:rPr lang="en-ID" sz="1600" dirty="0">
                          <a:effectLst/>
                        </a:rPr>
                        <a:t>, </a:t>
                      </a:r>
                      <a:r>
                        <a:rPr lang="en-ID" sz="1600" dirty="0" err="1">
                          <a:effectLst/>
                        </a:rPr>
                        <a:t>satu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lebih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kecil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dari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atau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sama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dengan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nol</a:t>
                      </a:r>
                      <a:r>
                        <a:rPr lang="en-ID" sz="1600" dirty="0">
                          <a:effectLst/>
                        </a:rPr>
                        <a:t> dan </a:t>
                      </a:r>
                      <a:r>
                        <a:rPr lang="en-ID" sz="1600" dirty="0" err="1">
                          <a:effectLst/>
                        </a:rPr>
                        <a:t>satu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lebih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besar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dari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nol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>
                          <a:effectLst/>
                        </a:rPr>
                        <a:t>Seringkali mesin kode kondisi harus ditambahkan instruksi kode non-kondisi khusus untuk situasi khusus, seperti pemeriksaan bit, kontrol loop, dan operasi semafor atom.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extLst>
                  <a:ext uri="{0D108BD9-81ED-4DB2-BD59-A6C34878D82A}">
                    <a16:rowId xmlns:a16="http://schemas.microsoft.com/office/drawing/2014/main" val="678526786"/>
                  </a:ext>
                </a:extLst>
              </a:tr>
              <a:tr h="1060925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600" dirty="0">
                          <a:effectLst/>
                        </a:rPr>
                        <a:t>4. Kode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dapat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disimpan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tumpukan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selama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panggilan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subrutin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bersama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dengan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informasi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pendaftaran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lainnya</a:t>
                      </a:r>
                      <a:r>
                        <a:rPr lang="en-ID" sz="1600" dirty="0">
                          <a:effectLst/>
                        </a:rPr>
                        <a:t>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</a:rPr>
                        <a:t>Dalam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implementasi</a:t>
                      </a:r>
                      <a:r>
                        <a:rPr lang="en-ID" sz="1600" dirty="0">
                          <a:effectLst/>
                        </a:rPr>
                        <a:t> pipelined, </a:t>
                      </a:r>
                      <a:r>
                        <a:rPr lang="en-ID" sz="1600" dirty="0" err="1">
                          <a:effectLst/>
                        </a:rPr>
                        <a:t>kode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kondisi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memerlukan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sinkronisasi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khusus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untuk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menghindari</a:t>
                      </a:r>
                      <a:r>
                        <a:rPr lang="en-ID" sz="1600" dirty="0">
                          <a:effectLst/>
                        </a:rPr>
                        <a:t> </a:t>
                      </a:r>
                      <a:r>
                        <a:rPr lang="en-ID" sz="1600" dirty="0" err="1">
                          <a:effectLst/>
                        </a:rPr>
                        <a:t>konflik</a:t>
                      </a:r>
                      <a:r>
                        <a:rPr lang="en-ID" sz="1600" dirty="0">
                          <a:effectLst/>
                        </a:rPr>
                        <a:t>.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83" marR="48383" marT="0" marB="0"/>
                </a:tc>
                <a:extLst>
                  <a:ext uri="{0D108BD9-81ED-4DB2-BD59-A6C34878D82A}">
                    <a16:rowId xmlns:a16="http://schemas.microsoft.com/office/drawing/2014/main" val="205302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472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panggilan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subrutin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menghasilkan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otomatis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pengguna,untuk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dikembalikan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kembali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pemulihan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panggilan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pengembalian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subrutin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mandiri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lain,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tanggung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jawab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sebelum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pemanggilan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subrutin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memasukkan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9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989231"/>
            <a:ext cx="5794825" cy="26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Sebagian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0" y="4049931"/>
            <a:ext cx="6096000" cy="22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saja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terminologi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mencantumkan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daftar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cukup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lengkap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deskripsi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singkat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68536-743C-4F2D-AD6D-59BC3F6E9F09}"/>
              </a:ext>
            </a:extLst>
          </p:cNvPr>
          <p:cNvSpPr txBox="1"/>
          <p:nvPr/>
        </p:nvSpPr>
        <p:spPr>
          <a:xfrm>
            <a:off x="393700" y="431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/>
              <a:t>Kontrol</a:t>
            </a:r>
            <a:r>
              <a:rPr lang="en-ID" b="1" dirty="0"/>
              <a:t> dan Register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00786-7E54-47BF-BFB1-9CA2D6CC417D}"/>
              </a:ext>
            </a:extLst>
          </p:cNvPr>
          <p:cNvSpPr txBox="1"/>
          <p:nvPr/>
        </p:nvSpPr>
        <p:spPr>
          <a:xfrm>
            <a:off x="6540500" y="989231"/>
            <a:ext cx="53467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Penghitung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 (PC):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(IR):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address register (MAR):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lokasi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Memory buffer register (MBR):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kata data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ditulis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kata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terakhir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dibaca</a:t>
            </a:r>
            <a:endParaRPr lang="en-ID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108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internal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ditetapkan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 dan MBR,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tetapi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mekanisme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buffering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ditransfer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dipentaskan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bit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dibaca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disimpan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sementara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0" y="2467026"/>
            <a:ext cx="609600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Biasanya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memperbarui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PC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setelah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sehingga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PC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selalu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selanjutnya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cabang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lewati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mengubah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PC.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dimuat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IR, di mana opcode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dianalisis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dipertukarkan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MAR dan MBR.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diatur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bus, MAR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terhubung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dan MBR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terhubung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bus data.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gilirannya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bertukar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MBR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5BFE-0DCA-4AEC-88CA-DAB5EB9821B3}"/>
              </a:ext>
            </a:extLst>
          </p:cNvPr>
          <p:cNvSpPr txBox="1"/>
          <p:nvPr/>
        </p:nvSpPr>
        <p:spPr>
          <a:xfrm>
            <a:off x="6397176" y="346392"/>
            <a:ext cx="5490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saja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disebutkan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pergerakan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disajikan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ALU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ALU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 dan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Alternatifnya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penyangga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perbatasan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ALU;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input dan output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ALU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bertukar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 dan register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559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537"/>
                    </a14:imgEffect>
                    <a14:imgEffect>
                      <a14:saturation sat="77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1070009" y="1401651"/>
            <a:ext cx="5621923" cy="958096"/>
            <a:chOff x="4753009" y="790578"/>
            <a:chExt cx="5621923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946144" y="869517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Processor Organization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1374758" y="2654573"/>
            <a:ext cx="5595548" cy="958096"/>
            <a:chOff x="5276743" y="2230161"/>
            <a:chExt cx="5595548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4EDEA-EFF2-4A05-A482-92CFDD885CEF}"/>
                </a:ext>
              </a:extLst>
            </p:cNvPr>
            <p:cNvSpPr txBox="1"/>
            <p:nvPr/>
          </p:nvSpPr>
          <p:spPr>
            <a:xfrm>
              <a:off x="6443503" y="2309100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Register Organization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1679764" y="3856848"/>
            <a:ext cx="5595548" cy="958096"/>
            <a:chOff x="5800477" y="3669744"/>
            <a:chExt cx="5595548" cy="958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EF471-EEEB-40C9-97CC-790BB0C9B8B7}"/>
                </a:ext>
              </a:extLst>
            </p:cNvPr>
            <p:cNvSpPr txBox="1"/>
            <p:nvPr/>
          </p:nvSpPr>
          <p:spPr>
            <a:xfrm>
              <a:off x="6967237" y="3748683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Instruction Cycle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1958138" y="5063646"/>
            <a:ext cx="5595548" cy="958096"/>
            <a:chOff x="6324210" y="5109327"/>
            <a:chExt cx="5595548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3F3B3A-F7F3-4BF4-B2C0-3E0DDB19AB2D}"/>
                </a:ext>
              </a:extLst>
            </p:cNvPr>
            <p:cNvSpPr txBox="1"/>
            <p:nvPr/>
          </p:nvSpPr>
          <p:spPr>
            <a:xfrm>
              <a:off x="7490970" y="5188266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Instruction Pipelining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</a:p>
          <a:p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23FA45-69C9-4EC2-9941-677F9E065087}"/>
              </a:ext>
            </a:extLst>
          </p:cNvPr>
          <p:cNvGrpSpPr/>
          <p:nvPr/>
        </p:nvGrpSpPr>
        <p:grpSpPr>
          <a:xfrm>
            <a:off x="5937583" y="1757547"/>
            <a:ext cx="5621923" cy="958096"/>
            <a:chOff x="4753009" y="790578"/>
            <a:chExt cx="5621923" cy="9580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BC35B7-4953-4011-8E56-1D0D262074BD}"/>
                </a:ext>
              </a:extLst>
            </p:cNvPr>
            <p:cNvSpPr txBox="1"/>
            <p:nvPr/>
          </p:nvSpPr>
          <p:spPr>
            <a:xfrm>
              <a:off x="5946144" y="869517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Processor Organization for Pipelining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3B0E93-F808-46B6-85DE-F13676F54261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FD2010D-D9BA-4239-AE41-F27DB89FDCEE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340598-3B07-4FC2-8A55-CC13F9CC401E}"/>
              </a:ext>
            </a:extLst>
          </p:cNvPr>
          <p:cNvGrpSpPr/>
          <p:nvPr/>
        </p:nvGrpSpPr>
        <p:grpSpPr>
          <a:xfrm>
            <a:off x="6416631" y="2833625"/>
            <a:ext cx="5595548" cy="958096"/>
            <a:chOff x="5276743" y="2230161"/>
            <a:chExt cx="5595548" cy="95809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857D51-309C-477B-B0C8-8D06B1CB78AD}"/>
                </a:ext>
              </a:extLst>
            </p:cNvPr>
            <p:cNvSpPr txBox="1"/>
            <p:nvPr/>
          </p:nvSpPr>
          <p:spPr>
            <a:xfrm>
              <a:off x="6443503" y="2309100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 x86 Processor Family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9AB540-5C5B-402C-9262-F435DC542D8B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E9E6EC-BC3F-4B45-8EAC-C4C1450F7B61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FA026B-3E4D-4BE2-9C47-2D88804FDC23}"/>
              </a:ext>
            </a:extLst>
          </p:cNvPr>
          <p:cNvGrpSpPr/>
          <p:nvPr/>
        </p:nvGrpSpPr>
        <p:grpSpPr>
          <a:xfrm>
            <a:off x="6895679" y="3849069"/>
            <a:ext cx="5595548" cy="958096"/>
            <a:chOff x="5800477" y="3669744"/>
            <a:chExt cx="5595548" cy="95809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0CB7D1-C8B7-484F-AAF1-FCE985856B1B}"/>
                </a:ext>
              </a:extLst>
            </p:cNvPr>
            <p:cNvSpPr txBox="1"/>
            <p:nvPr/>
          </p:nvSpPr>
          <p:spPr>
            <a:xfrm>
              <a:off x="6967237" y="3748683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 ARM Processor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3BA7B32-2986-49AC-865F-E96C21101787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07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209421-2BC0-4C62-88BF-CFA62208B344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05BFE-0DCA-4AEC-88CA-DAB5EB9821B3}"/>
              </a:ext>
            </a:extLst>
          </p:cNvPr>
          <p:cNvSpPr txBox="1"/>
          <p:nvPr/>
        </p:nvSpPr>
        <p:spPr>
          <a:xfrm>
            <a:off x="495300" y="393233"/>
            <a:ext cx="11201399" cy="607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menyertakan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register,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dikenal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status word 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(PSW),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status. PSW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kondisi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ditambah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lainnya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Kolom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bendera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mencakup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Tanda 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aritmatika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terakhir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Nol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Carry: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menghasilkan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carry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penambahan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meminjam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pengurangan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aritmatika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 kata.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perbandingan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persamaan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Overflow: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aritmatika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Mengaktifkan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Menonaktifkan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mengaktifkan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menonaktifkan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Supervisor: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apakah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 supervisor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istimewa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dijalankan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 supervisor, dan area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 supervisor.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5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Sejumlah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lain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terkait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status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ditemukan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pointer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proses).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vektor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vektor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disediakan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Jika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mengimplementasikan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panggilan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subrutin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tabel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virtual.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Terakhir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B1841-B5FA-46BE-88FF-ADB20F051A82}"/>
              </a:ext>
            </a:extLst>
          </p:cNvPr>
          <p:cNvSpPr txBox="1"/>
          <p:nvPr/>
        </p:nvSpPr>
        <p:spPr>
          <a:xfrm>
            <a:off x="6197600" y="406400"/>
            <a:ext cx="55118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Sejumlah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daftar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status. Salah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dukungan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utilitas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Jika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perancang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pemahaman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fungsional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batas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disesuaikan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D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852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79482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Keputusan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kunci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lainnya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alokasi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mendedikasikan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ribuan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terendah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Perancang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memutuskan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Pertukaran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versus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kecepatan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4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303431"/>
            <a:ext cx="5105401" cy="357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ID" sz="1800" dirty="0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Daftar </a:t>
            </a:r>
            <a:r>
              <a:rPr lang="en-ID" sz="1800" dirty="0" err="1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Mikroprosesor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585858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Sangatlah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memeriksa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membandingkan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sebanding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mikroprosesor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16-bit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dirancang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hampir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bersamaan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Motorola MC68000 [STRI79] dan Intel 8086 [MORS78].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77DF3-5254-496A-BB1E-49590BD0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03431"/>
            <a:ext cx="6756400" cy="57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49431"/>
            <a:ext cx="5346700" cy="638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MC68000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mempartisi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32-bitnya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sembilan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terutama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manipulasi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indeks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Lebar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8-, 16-, dan 32-bit,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ditentukan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opcode.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32-bit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lagi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bergantung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mode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MC68000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menyertakan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penghitung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 32-bit dan register status 16-bit.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77DF3-5254-496A-BB1E-49590BD0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99" y="303431"/>
            <a:ext cx="6743701" cy="57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49431"/>
            <a:ext cx="5346700" cy="638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MC68000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mempartisi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32-bitnya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sembilan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Delapan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terutama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manipulasi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indeks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Lebar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8-, 16-, dan 32-bit,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ditentukan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opcode.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32-bit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lagi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bergantung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mode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MC68000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menyertakan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penghitung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 32-bit dan register status 16-bit.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77DF3-5254-496A-BB1E-49590BD0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99" y="303431"/>
            <a:ext cx="6743701" cy="57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0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0" y="49431"/>
            <a:ext cx="53467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Tim Motorola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menginginkan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set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sangat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teratur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tanpa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khusus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Perhatian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terhadap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efisiensi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membuat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mereka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membagi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menjadi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dua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komponen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fungsional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menghemat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bit pada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penentu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tampaknya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merupakan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kompromi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masuk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akal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antara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generalitas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lengkap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pemadatan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kode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77DF3-5254-496A-BB1E-49590BD0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99" y="303431"/>
            <a:ext cx="6743701" cy="57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7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177800" y="1275526"/>
            <a:ext cx="11836400" cy="43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8086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pendekatan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mendaftarkan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meskipun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8086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data 16-bit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dialamatkan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basis byte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16-bit,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indeks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16-bit. Register data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Di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lain,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implisit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perkalian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selalu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akumulator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implisit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sejumlah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masing-masing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Ada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16-bit.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Tiga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terdedikasi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implisit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berguna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data,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terdedikasi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tersirat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penyandian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ringkas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mengorbankan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fleksibilitas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berkurang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8086 juga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pointer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status 1-bit dan </a:t>
            </a:r>
            <a:r>
              <a:rPr lang="en-ID" sz="180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bendera</a:t>
            </a:r>
            <a:r>
              <a:rPr lang="en-ID" sz="180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control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1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16.3 INSTRUCTION CYCLE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540239" y="257563"/>
            <a:ext cx="4976854" cy="389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mengingat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kembali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mencakup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tahapan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Ambil: 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Jalankan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Menafsirkan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opcode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diaktifkan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status proses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layani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49C96-3EC5-4719-80A0-61CE88760B24}"/>
              </a:ext>
            </a:extLst>
          </p:cNvPr>
          <p:cNvSpPr txBox="1"/>
          <p:nvPr/>
        </p:nvSpPr>
        <p:spPr>
          <a:xfrm>
            <a:off x="6832599" y="3797300"/>
            <a:ext cx="497685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Kami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sekarang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berada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menguraikan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sedikit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memperkenalkan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tahap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dikenal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16.1 ORGANISASI PROCESSOR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324339" y="1224230"/>
            <a:ext cx="5504962" cy="26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Bab 14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melibatkan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masing-masing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456F7-B7A4-4A88-98AB-3CDAABF2A33D}"/>
              </a:ext>
            </a:extLst>
          </p:cNvPr>
          <p:cNvSpPr txBox="1"/>
          <p:nvPr/>
        </p:nvSpPr>
        <p:spPr>
          <a:xfrm>
            <a:off x="514839" y="4953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endParaRPr lang="en-ID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8AB93-CD4E-4148-8F20-077B2842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18465"/>
            <a:ext cx="5883545" cy="50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324339" y="1224230"/>
            <a:ext cx="5504962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menganggap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tahapan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Gambar 16.3. Garis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aktivitas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terdiri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bolak-balik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aktivitas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Setelah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diperiksa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apakah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terlibat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Jika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Setelah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sebelum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456F7-B7A4-4A88-98AB-3CDAABF2A33D}"/>
              </a:ext>
            </a:extLst>
          </p:cNvPr>
          <p:cNvSpPr txBox="1"/>
          <p:nvPr/>
        </p:nvSpPr>
        <p:spPr>
          <a:xfrm>
            <a:off x="514839" y="4953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endParaRPr lang="en-ID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8AB93-CD4E-4148-8F20-077B2842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18465"/>
            <a:ext cx="5883545" cy="50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5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324339" y="1224230"/>
            <a:ext cx="5504962" cy="472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 lain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Gambar 16.4,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Gambar 3.12.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menggambarkan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sifat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Setelah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penentu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diidentifikasi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proses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Setelah opcode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dijalankan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proses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serupa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456F7-B7A4-4A88-98AB-3CDAABF2A33D}"/>
              </a:ext>
            </a:extLst>
          </p:cNvPr>
          <p:cNvSpPr txBox="1"/>
          <p:nvPr/>
        </p:nvSpPr>
        <p:spPr>
          <a:xfrm>
            <a:off x="514839" y="4953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endParaRPr lang="en-ID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4F1ED-02C9-44E2-8EB0-B4B95FC0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1" y="495300"/>
            <a:ext cx="6241864" cy="58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324339" y="1224230"/>
            <a:ext cx="5149361" cy="326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Urutan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peristiwa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bergantung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kami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Mari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asumsikan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memory address register (MAR), memory buffer register (MBR), program counter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(PC), dan instruction register (IR).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456F7-B7A4-4A88-98AB-3CDAABF2A33D}"/>
              </a:ext>
            </a:extLst>
          </p:cNvPr>
          <p:cNvSpPr txBox="1"/>
          <p:nvPr/>
        </p:nvSpPr>
        <p:spPr>
          <a:xfrm>
            <a:off x="514839" y="4953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Aliran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EF67-5AEE-4A53-BD0D-ECABB0DD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34" y="495300"/>
            <a:ext cx="6497666" cy="51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324339" y="1224230"/>
            <a:ext cx="5149361" cy="347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dibaca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Gambar 16.5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aliran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PC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Alamat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dipindahkan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ditempatkan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bus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Unit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meminta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pembacaan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ditempatkan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bus data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disalin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dipindahkan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IR.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Sementara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PC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bertambah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456F7-B7A4-4A88-98AB-3CDAABF2A33D}"/>
              </a:ext>
            </a:extLst>
          </p:cNvPr>
          <p:cNvSpPr txBox="1"/>
          <p:nvPr/>
        </p:nvSpPr>
        <p:spPr>
          <a:xfrm>
            <a:off x="514839" y="4953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Aliran</a:t>
            </a:r>
            <a:r>
              <a:rPr lang="en-ID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EF67-5AEE-4A53-BD0D-ECABB0DD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34" y="495300"/>
            <a:ext cx="6497666" cy="51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260839" y="495300"/>
            <a:ext cx="5149361" cy="524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Setelah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unit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memeriksa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apakah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operand specifier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pengalamatan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Jika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ditunjukkan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Gambar 16.6,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sederhana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N bit paling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MBR,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ditransfer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meminta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pembacaan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diinginkan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EF67-5AEE-4A53-BD0D-ECABB0DD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34" y="495300"/>
            <a:ext cx="6497666" cy="51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61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260839" y="495300"/>
            <a:ext cx="514936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sederhana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diprediksi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tergantung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IR.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melibatkan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transfer data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membaca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menulis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I/O, dan/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pemanggilan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ALU.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11377-F2F5-43C4-83E9-7CDF65C4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966987"/>
            <a:ext cx="6677187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3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D19D7-0AF7-473C-A4F3-35F106A2A8F6}"/>
              </a:ext>
            </a:extLst>
          </p:cNvPr>
          <p:cNvSpPr txBox="1"/>
          <p:nvPr/>
        </p:nvSpPr>
        <p:spPr>
          <a:xfrm>
            <a:off x="260839" y="495300"/>
            <a:ext cx="5149361" cy="586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sederhana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diprediksi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(Gambar 16.7).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konten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disimpan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agar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melanjutkan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aktivitas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normal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dipindahkan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MBR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ditulis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Lokasi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disediakan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dimuat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unit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berupa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penunjuk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tumpukan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PC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dimuat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rutin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interupsi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Akibatnya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dimulai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65995-75B8-4236-9050-E21A4CE1D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01" y="495300"/>
            <a:ext cx="6417341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2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16.4 PIPELINE INSTRUCTION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0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94071" y="362131"/>
            <a:ext cx="7759246" cy="255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Pipelining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mirip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penggunaan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jalur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perakitan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pabrik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manufaktur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Jalur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perakitan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memanfaatkan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fakta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suatu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produk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melewati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produksi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meletakkan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proses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produksi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jalur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perakitan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produk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pada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dikerjakan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bersamaan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Proses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juga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disebut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perpipaan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karena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seperti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dalam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sebuah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masukan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baru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diterima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ujung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masukan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diterima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muncul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keluaran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ujung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lainnya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04B3-AEDB-48CB-9FCD-57319968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66" y="2650023"/>
            <a:ext cx="6052457" cy="40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82">
            <a:extLst>
              <a:ext uri="{FF2B5EF4-FFF2-40B4-BE49-F238E27FC236}">
                <a16:creationId xmlns:a16="http://schemas.microsoft.com/office/drawing/2014/main" id="{B77A150C-8731-4B9F-A8F8-8608221DD6F7}"/>
              </a:ext>
            </a:extLst>
          </p:cNvPr>
          <p:cNvGrpSpPr/>
          <p:nvPr/>
        </p:nvGrpSpPr>
        <p:grpSpPr>
          <a:xfrm>
            <a:off x="5254175" y="74459"/>
            <a:ext cx="6366325" cy="1295868"/>
            <a:chOff x="-39544" y="2515487"/>
            <a:chExt cx="6922583" cy="12958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D20EDE-A20F-436D-9FB4-E4AE4DB192F6}"/>
                </a:ext>
              </a:extLst>
            </p:cNvPr>
            <p:cNvSpPr txBox="1"/>
            <p:nvPr/>
          </p:nvSpPr>
          <p:spPr>
            <a:xfrm>
              <a:off x="-39544" y="2515487"/>
              <a:ext cx="6301148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Untuk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memahami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organisasi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prosesor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mari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kita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perhatikan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persyaratan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yang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ditempatkan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pada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prosesor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hal-hal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yang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harus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dilakukannya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2E9FF9-3DE7-4909-A404-73806975B054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endParaRPr lang="ko-KR" altLang="en-US" sz="3200" b="1" dirty="0"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254175" y="1473200"/>
            <a:ext cx="6760025" cy="462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Ambil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membaca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(register, cache,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D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Menafsirkan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diterjemahkan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tindakan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Ambil  data: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pembacaan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</a:t>
            </a:r>
            <a:endParaRPr lang="en-ID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proses: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aritmatika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logika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pada data.</a:t>
            </a:r>
            <a:endParaRPr lang="en-ID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Tulis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data: Hasil 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penulisan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ID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I/O.</a:t>
            </a:r>
            <a:endParaRPr lang="en-ID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94071" y="362131"/>
            <a:ext cx="5483769" cy="610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pendekatan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sederhana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pertimbangkan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membagi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pemrosesan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menjadi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jalankan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Ada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kalanya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selama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ketika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sedang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diakses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Kali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digunakan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mengambil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berikutnya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paralel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16.8a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menggambarkan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pendekatan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Pipa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memiliki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independen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pertama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mengambil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menyimpannya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Ketika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bebas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pertama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meneruskannya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buffer.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Sementara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pertama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memanfaatkan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setiap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siklus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terpakai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mengambil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menyangga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berikutnya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disebut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prefetch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atau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tumpang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tindih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Perhatikan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pendekatan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melibatkan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buffering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membutuhkan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lebih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banyak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register.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04B3-AEDB-48CB-9FCD-57319968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66" y="2650023"/>
            <a:ext cx="6052457" cy="40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1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94071" y="362131"/>
            <a:ext cx="5483769" cy="610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umum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pipelining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membutuhkan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register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cepat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disebut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latch,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menyimpan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nilai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perantara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antara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16.9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mengilustrasikan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dalam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disederhanakan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saluran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tiga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Kait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berfungsi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memisahkan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lain.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Informasi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mengalir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antara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berdekatan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bawah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kendali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jam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umum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diterapkan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semua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kait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bersamaan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setiap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siklus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jam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berakhir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gerbang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kait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inputnya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meneruskannya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berikutnya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di mana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diperlukan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dilakukan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Gambar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disederhanakan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menghilangkan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detail.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Setiap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terdiri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unit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bekerja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dalam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melakukan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diperlukan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Selain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kait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diperpanjang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multiplexer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memungkinkan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input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kait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datang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berikutnya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balik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atau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maju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04B3-AEDB-48CB-9FCD-57319968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66" y="2650023"/>
            <a:ext cx="6052457" cy="40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3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146323" y="980701"/>
            <a:ext cx="5483769" cy="244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Harus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jelas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proses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mempercepat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Jika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pengambilan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memiliki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waktu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siklus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menjadi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setengahnya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Namun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jika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kita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melihat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lebih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dekat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pada pipeline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(Gambar 16.8b),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kita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melihat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penggandaan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tingkat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mungkin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terjadi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karena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alasan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ACA8F-D00F-4D81-8EC6-93616A6C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14" y="3828497"/>
            <a:ext cx="760201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09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09823" y="498101"/>
            <a:ext cx="8108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1. Waktu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umumnya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lebih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lama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pengambilan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melibatkan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membaca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</a:t>
            </a:r>
          </a:p>
          <a:p>
            <a:pPr algn="l"/>
            <a:r>
              <a:rPr lang="sv-SE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menyimpan operan dan kinerja beberapa operasi. Dengan demikian, tahap pengambilan mungkin harus menunggu</a:t>
            </a: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beberapa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sebelum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mengosongkan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buffernya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ACA8F-D00F-4D81-8EC6-93616A6C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14" y="3828497"/>
            <a:ext cx="7602011" cy="266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1D7B5C-9533-40EB-8D09-426FAAF227C9}"/>
              </a:ext>
            </a:extLst>
          </p:cNvPr>
          <p:cNvSpPr txBox="1"/>
          <p:nvPr/>
        </p:nvSpPr>
        <p:spPr>
          <a:xfrm>
            <a:off x="209823" y="2152340"/>
            <a:ext cx="927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2.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bersyarat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alamat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selanjutnya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dikenal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Jadi,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pengambilan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menunggu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hingga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menerima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alamat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selanjutnya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nn-NO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eksekusi. Tahap eksekusi mungkin harus menunggu sementara instruksi berikutnya diambil.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3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48557" y="741229"/>
            <a:ext cx="9467940" cy="285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1. Waktu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umumnya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lebih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lama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waktu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pengambilan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melibatkan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membaca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menyimpan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kinerja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demikian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pengambilan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mungkin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harus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menunggu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mengosongkan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buffernya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Jalankan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(EI):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Lakukan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ditunjukkan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hasilnya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jika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lokasi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tujuan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ditentukan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cabang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bersyarat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membuat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alamat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selanjutnya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diambil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ACA8F-D00F-4D81-8EC6-93616A6C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14" y="3828497"/>
            <a:ext cx="760201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2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61257" y="735888"/>
            <a:ext cx="11738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Karena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mengurangi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kehilangan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alasan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kedua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Aturan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sederhananya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sebagai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berikut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: Ketika</a:t>
            </a: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bersyarat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diteruskan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pengambilan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pengambilan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berikutnya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memori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setelah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Kemudian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jika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hilang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Jika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dibuang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baru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ACA8F-D00F-4D81-8EC6-93616A6C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732" y="3982098"/>
            <a:ext cx="760201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53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61257" y="735888"/>
            <a:ext cx="1173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Sementara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faktor-faktor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mengurangi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efektivitas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potensi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beberapa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percepatan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terjadi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mendapatkan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percepatan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lebih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lanjut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pipa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memiliki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lebih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banyak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Mari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kita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pertimbangkan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dekomposisi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pemrosesan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berikut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0B862-19F1-4152-8924-75AA5BA91106}"/>
              </a:ext>
            </a:extLst>
          </p:cNvPr>
          <p:cNvSpPr txBox="1"/>
          <p:nvPr/>
        </p:nvSpPr>
        <p:spPr>
          <a:xfrm>
            <a:off x="261256" y="2082800"/>
            <a:ext cx="1173886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Ambil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(FI):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Baca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diharapkan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berikutnya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buffer.</a:t>
            </a:r>
          </a:p>
          <a:p>
            <a:pPr>
              <a:lnSpc>
                <a:spcPct val="150000"/>
              </a:lnSpc>
            </a:pP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decode (DI):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Tentukan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opcode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penentu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Hitung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(CO):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Hitung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alamat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efektif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setiap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sumber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mungkin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melibatkan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perpindahan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daftar</a:t>
            </a:r>
          </a:p>
          <a:p>
            <a:pPr algn="l">
              <a:lnSpc>
                <a:spcPct val="150000"/>
              </a:lnSpc>
            </a:pP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langsung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langsung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atau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perhitungan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alamat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lainnya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Ambil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(FO):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Ambil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setiap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memori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Operan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register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perlu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fi-FI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Jalankan instruksi (EI): </a:t>
            </a:r>
            <a:r>
              <a:rPr lang="fi-FI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Lakukan operasi yang ditunjukkan dan simpan hasilnya, jika ada, di lokasi operan tujuan</a:t>
            </a:r>
          </a:p>
          <a:p>
            <a:pPr algn="l">
              <a:lnSpc>
                <a:spcPct val="150000"/>
              </a:lnSpc>
            </a:pP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ditentukan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it-IT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Tulis operan (WO): </a:t>
            </a:r>
            <a:r>
              <a:rPr lang="it-IT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Simpan hasilnya di memori.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30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73957" y="443788"/>
            <a:ext cx="11067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ilustrasi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kita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asumsikan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durasi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menggunakan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asumsi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Gambar 16.10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bahwa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</a:t>
            </a: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enam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mengurangi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9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54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14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0236-CAC1-45A2-AAD1-1F30C645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001" y="1644117"/>
            <a:ext cx="7756899" cy="49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9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273957" y="443788"/>
            <a:ext cx="11067143" cy="314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komentar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berurutan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Diagram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mengasumsikan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setiap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melewati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keenam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selalu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terjadi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Misalnya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memerlukan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WO.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Namun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menyederhanakan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perangkat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keras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pengaturan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waktunya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diatur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asumsi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setiap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memerlukan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keenam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Juga, diagram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mengasumsikan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semua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dilakukan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paralel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khusus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diasumsikan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konflik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Misalnya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FI, FO, dan WO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melibatkan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akses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Diagram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menyiratkan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semua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akses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terjadi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bersamaan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Sebagian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besar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sistem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mengizinkannya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Namun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nilai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diinginkan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mungkin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cache,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atau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FO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atau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WO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mungkin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nol. Jadi,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kali,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konflik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memori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memperlambat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0236-CAC1-45A2-AAD1-1F30C645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14564"/>
            <a:ext cx="5562600" cy="35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27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146957" y="427603"/>
            <a:ext cx="11067143" cy="244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faktor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lain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berfungsi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membatasi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peningkatan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kinerja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Jika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memiliki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durasi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penantian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terlibat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di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berbagai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seperti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telah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dibahas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sebelumnya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pipa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dua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tahap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Kesulitan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lain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adalah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cabang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bersyarat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dapat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membatalkan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pengambilan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beberapa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Peristiwa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terduga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serupa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adalah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interupsi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Gambar 16.11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mengilustrasikan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efek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dari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cabang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kondisional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menggunakan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program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sama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dengan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Gambar 16.10.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Asumsikan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bahwa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3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adalah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cabang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kondisional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15.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Hingga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dieksekusi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tidak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untuk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mengetahui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mana yang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datang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selanjutnya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Pipa,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dalam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contoh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cukup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memuat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berikutnya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secara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berurutan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instruksi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4) dan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melanjutkan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 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F5C53-CEDA-40E5-B77C-7EC47E24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701" y="3429000"/>
            <a:ext cx="553479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82">
            <a:extLst>
              <a:ext uri="{FF2B5EF4-FFF2-40B4-BE49-F238E27FC236}">
                <a16:creationId xmlns:a16="http://schemas.microsoft.com/office/drawing/2014/main" id="{B77A150C-8731-4B9F-A8F8-8608221DD6F7}"/>
              </a:ext>
            </a:extLst>
          </p:cNvPr>
          <p:cNvGrpSpPr/>
          <p:nvPr/>
        </p:nvGrpSpPr>
        <p:grpSpPr>
          <a:xfrm>
            <a:off x="5254175" y="74459"/>
            <a:ext cx="6366325" cy="2957861"/>
            <a:chOff x="-39544" y="2515487"/>
            <a:chExt cx="6922583" cy="295786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D20EDE-A20F-436D-9FB4-E4AE4DB192F6}"/>
                </a:ext>
              </a:extLst>
            </p:cNvPr>
            <p:cNvSpPr txBox="1"/>
            <p:nvPr/>
          </p:nvSpPr>
          <p:spPr>
            <a:xfrm>
              <a:off x="-39544" y="2515487"/>
              <a:ext cx="6301148" cy="295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Untuk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melakukan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hal-hal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tersebut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,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harus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jelas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bahwa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prosesor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perlu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menyimpan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beberapa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data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untuk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sementara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.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Itu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harus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mengingat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lokasi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instruksi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terakhir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sehingga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dapat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mengetahui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di mana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mendapatkan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instruksi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selanjutnya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.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Itu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perlu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menyimpan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instruksi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dan data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sementara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saat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instruksi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sedang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dieksekusi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.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Dengan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kata lain, 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prosesor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membutuhkan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memori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  internal yang </a:t>
              </a:r>
              <a:r>
                <a:rPr lang="en-ID" sz="1800" dirty="0" err="1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kecil</a:t>
              </a:r>
              <a:r>
                <a:rPr lang="en-ID" sz="1800" dirty="0">
                  <a:effectLst/>
                  <a:highlight>
                    <a:srgbClr val="C0C0C0"/>
                  </a:highlight>
                  <a:latin typeface="Calibri" panose="020F0502020204030204" pitchFamily="34" charset="0"/>
                  <a:ea typeface="Calibri" panose="020F0502020204030204" pitchFamily="34" charset="0"/>
                </a:rPr>
                <a:t>.</a:t>
              </a:r>
              <a:endPara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2E9FF9-3DE7-4909-A404-73806975B054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endParaRPr lang="ko-KR" altLang="en-US" sz="3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913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9">
            <a:extLst>
              <a:ext uri="{FF2B5EF4-FFF2-40B4-BE49-F238E27FC236}">
                <a16:creationId xmlns:a16="http://schemas.microsoft.com/office/drawing/2014/main" id="{46DD889A-A806-4F6F-AB10-1F2E7F9F392B}"/>
              </a:ext>
            </a:extLst>
          </p:cNvPr>
          <p:cNvSpPr txBox="1"/>
          <p:nvPr/>
        </p:nvSpPr>
        <p:spPr>
          <a:xfrm>
            <a:off x="146957" y="427603"/>
            <a:ext cx="11067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Pada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Gambar</a:t>
            </a:r>
          </a:p>
          <a:p>
            <a:pPr algn="l"/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16.10,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dan kami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mendapatkan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manfaat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kinerja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penuh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peningkatan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Pada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Gambar 16.11,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diambil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ditentukan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sampai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akhir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unit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7.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titik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pipa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dibersihkan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berguna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Selama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unit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8,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15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memasuki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selesai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selama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unit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9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sampai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12;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adalah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penalti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kinerja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timbul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karena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kami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mengantisipasi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tersebut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Gambar 16.12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logika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diperlukan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perpipaan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memperhitungkan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interupsi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F5C53-CEDA-40E5-B77C-7EC47E24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01" y="3423128"/>
            <a:ext cx="5771265" cy="378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D8FED-4C7A-4971-8285-8CBD097B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42" y="3423128"/>
            <a:ext cx="4950558" cy="32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38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8DDF-5323-496E-B4F1-ED42BD51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4" y="244769"/>
            <a:ext cx="4680266" cy="6282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5473700" y="596900"/>
            <a:ext cx="5981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Masalah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lain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muncul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tidak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muncul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organisasi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sederhana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kami.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CO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mungkin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bergantung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register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diubah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oleh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sebelumnya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masih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proses.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Konflik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register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memori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lainnya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terjadi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Sistem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logika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memperhitungkan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jenis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konflik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7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8DDF-5323-496E-B4F1-ED42BD51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4" y="244769"/>
            <a:ext cx="4680266" cy="6282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5537200" y="101600"/>
            <a:ext cx="5981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memperjelas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saluran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pipa,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berguna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penggambaran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alternatif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16.10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</a:t>
            </a:r>
          </a:p>
          <a:p>
            <a:pPr algn="l"/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16.11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horizontal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melintasi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masing-masing 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kemajuan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16.13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urutan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peristiwa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berjalan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vertikal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baris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keadaan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jalur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pipa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</a:t>
            </a:r>
          </a:p>
          <a:p>
            <a:pPr algn="l"/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16.13a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16.10),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tetap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9;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asumsikan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I9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terakhir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Pada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16.13b,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16.11),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penuh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dan 7.</a:t>
            </a:r>
          </a:p>
        </p:txBody>
      </p:sp>
    </p:spTree>
    <p:extLst>
      <p:ext uri="{BB962C8B-B14F-4D97-AF65-F5344CB8AC3E}">
        <p14:creationId xmlns:p14="http://schemas.microsoft.com/office/powerpoint/2010/main" val="1694421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8DDF-5323-496E-B4F1-ED42BD51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4" y="244769"/>
            <a:ext cx="4680266" cy="6282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5461000" y="419100"/>
            <a:ext cx="598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7,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3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sedang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cabang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15.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titik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I4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sampai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I7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dikeluarkan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sehingga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8,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di dalam pipa, I3 dan I15.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6F146-5680-430A-8C7E-A2C468512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162" y="1896428"/>
            <a:ext cx="6125204" cy="47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14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546100" y="292100"/>
            <a:ext cx="850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Dari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pembahasan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sebelumnya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mungkin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terlihat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bahwa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semakin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banyak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stage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pipeline,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semakin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cepat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tingkat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Beberapa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desainer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IBM S/360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menunjukkan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dua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faktor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menggagalkan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pola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tampaknya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sederhana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desain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performa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tinggi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[ANDE67a],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mereka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tetap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elemen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masih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harus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dipertimbangkan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oleh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desainer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CB094-DA4B-4569-8582-EF235E9C7B3C}"/>
              </a:ext>
            </a:extLst>
          </p:cNvPr>
          <p:cNvSpPr txBox="1"/>
          <p:nvPr/>
        </p:nvSpPr>
        <p:spPr>
          <a:xfrm>
            <a:off x="685800" y="2274838"/>
            <a:ext cx="8648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1.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setiap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pipeline,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beberapa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overhead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terlibat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memindahkan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data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buffer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buffer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menjalankan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berbagai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fungsi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persiapan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pengiriman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Overhead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lumayan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memperpanjang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total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eksekusi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penting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ketika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sekuensial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bergantung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secara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logis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baik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melalui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penggunaan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percabangan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atau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melalui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ketergantungan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akses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memori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BD967-AC50-41A3-9024-4D1ECB9BA4B8}"/>
              </a:ext>
            </a:extLst>
          </p:cNvPr>
          <p:cNvSpPr txBox="1"/>
          <p:nvPr/>
        </p:nvSpPr>
        <p:spPr>
          <a:xfrm>
            <a:off x="774700" y="4811574"/>
            <a:ext cx="722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2.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logika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kontrol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diperlukan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menangani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memori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mendaftarkan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dependensi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mengoptimalkan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penggunaan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meningkat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sangat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besar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Hal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menyebabkan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situasi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di mana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logika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mengendalikan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gerbang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antar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lebih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kompleks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daripada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dikendalikan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23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939800" y="1841500"/>
            <a:ext cx="850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Pertimbangan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lainnya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latching delay: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Dibutuhkan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buffer pipa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beroperasi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dan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menambah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siklus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Pipelining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teknik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kuat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meningkatkan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kinerja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tetapi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membutuhkan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desain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cermat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mencapai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hasil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optimal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kompleksitas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masuk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akal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0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2A338-0744-4D2D-9F99-467A3209F83A}"/>
              </a:ext>
            </a:extLst>
          </p:cNvPr>
          <p:cNvSpPr txBox="1"/>
          <p:nvPr/>
        </p:nvSpPr>
        <p:spPr>
          <a:xfrm>
            <a:off x="850900" y="1409700"/>
            <a:ext cx="850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Dalam subbagian ini, kami mengembangkan beberapa ukuran sederhana dari kinerja pipa dan percepatan relatif (berdasarkan</a:t>
            </a: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diskusi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di [HWAN93]). Waktu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siklus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pipa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dibutuhkan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memajukan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set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instruksi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melalui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pipa;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setiap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kolom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pada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Gambar 16.10 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dan 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16.11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mewakili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siklus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. Waktu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siklus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ditentukan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sebagai</a:t>
            </a:r>
            <a:endParaRPr lang="en-ID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4577A-0ADE-430B-8423-626590283415}"/>
              </a:ext>
            </a:extLst>
          </p:cNvPr>
          <p:cNvSpPr txBox="1"/>
          <p:nvPr/>
        </p:nvSpPr>
        <p:spPr>
          <a:xfrm>
            <a:off x="939800" y="685800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Kinerja Pipa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32945-BE8D-47A7-A7FA-7EF7A737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0" y="3282862"/>
            <a:ext cx="6181099" cy="102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3499C-8FC4-42C1-9E5D-DB6ED4A66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4815980"/>
            <a:ext cx="1257300" cy="2179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67D13-8F44-4B01-8C3C-FFCBDCFE96DA}"/>
              </a:ext>
            </a:extLst>
          </p:cNvPr>
          <p:cNvSpPr txBox="1"/>
          <p:nvPr/>
        </p:nvSpPr>
        <p:spPr>
          <a:xfrm>
            <a:off x="762000" y="4445000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Dimana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AD28-5089-4BE9-BC47-A2D5B89531BC}"/>
              </a:ext>
            </a:extLst>
          </p:cNvPr>
          <p:cNvSpPr txBox="1"/>
          <p:nvPr/>
        </p:nvSpPr>
        <p:spPr>
          <a:xfrm>
            <a:off x="2228850" y="5005169"/>
            <a:ext cx="480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tunda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sirkuit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pada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ke-i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pipa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E859F-276A-4716-8F74-CD2EB05EEC64}"/>
              </a:ext>
            </a:extLst>
          </p:cNvPr>
          <p:cNvSpPr txBox="1"/>
          <p:nvPr/>
        </p:nvSpPr>
        <p:spPr>
          <a:xfrm>
            <a:off x="2228850" y="5388570"/>
            <a:ext cx="893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maximum stage delay ( delay through stage yang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mengalami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delay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terbesar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19102-6FBC-4012-91FC-6C7316487589}"/>
              </a:ext>
            </a:extLst>
          </p:cNvPr>
          <p:cNvSpPr txBox="1"/>
          <p:nvPr/>
        </p:nvSpPr>
        <p:spPr>
          <a:xfrm>
            <a:off x="2228850" y="5924306"/>
            <a:ext cx="619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stage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instruction pipeline</a:t>
            </a:r>
            <a:endParaRPr lang="en-ID" dirty="0">
              <a:solidFill>
                <a:schemeClr val="bg1"/>
              </a:solidFill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F2A9C-FE6C-4D6E-A216-D988E6A49654}"/>
              </a:ext>
            </a:extLst>
          </p:cNvPr>
          <p:cNvSpPr txBox="1"/>
          <p:nvPr/>
        </p:nvSpPr>
        <p:spPr>
          <a:xfrm>
            <a:off x="2181225" y="6211669"/>
            <a:ext cx="970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tunda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latch,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diperlukan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memajukan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sinyal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dan data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satu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endParaRPr lang="en-ID" sz="18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berikutnya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87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9235E-9648-4161-8F1A-7FD03FE4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70" y="1763143"/>
            <a:ext cx="5253660" cy="4244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9306-F42C-4FC2-8F2F-D65C53CB6880}"/>
              </a:ext>
            </a:extLst>
          </p:cNvPr>
          <p:cNvSpPr txBox="1"/>
          <p:nvPr/>
        </p:nvSpPr>
        <p:spPr>
          <a:xfrm>
            <a:off x="2296671" y="111120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Keluarga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Prosesor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x86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33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C2368-58A4-436E-908B-5B082A6E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01" y="548641"/>
            <a:ext cx="8210597" cy="59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72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A3C28-7DCA-4924-9679-E74C1A73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956917"/>
            <a:ext cx="743053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42E9FF9-3DE7-4909-A404-73806975B054}"/>
              </a:ext>
            </a:extLst>
          </p:cNvPr>
          <p:cNvSpPr txBox="1"/>
          <p:nvPr/>
        </p:nvSpPr>
        <p:spPr>
          <a:xfrm>
            <a:off x="5825675" y="416824"/>
            <a:ext cx="5794825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203375" y="199841"/>
            <a:ext cx="6760025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  16.1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sederhana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struktur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internal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Pembaca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komponen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aritmatika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dan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(ALU) dan unit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(CU). ALU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perhitungan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pemrosesan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sebenarnya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Unit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pergerakan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keluar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ALU.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Selain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internal minimal,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terdiri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sekumpulan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lokasi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disebut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data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jalur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logika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ditunjukkan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berlabel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internal.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highlight>
                <a:srgbClr val="C0C0C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BB268-E51F-4B45-A221-61E681E7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74" y="397774"/>
            <a:ext cx="466790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9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A127B-9962-4FE2-99EB-6F8EBF79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894996"/>
            <a:ext cx="778301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7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FB645-D721-4E87-AB83-0D51AEB2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64" y="1476614"/>
            <a:ext cx="6868484" cy="440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9206D-15D6-404B-9C3F-9DCE9286BA0E}"/>
              </a:ext>
            </a:extLst>
          </p:cNvPr>
          <p:cNvSpPr txBox="1"/>
          <p:nvPr/>
        </p:nvSpPr>
        <p:spPr>
          <a:xfrm>
            <a:off x="2870764" y="92618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Register Set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396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0D007-5F45-4D78-96D4-22FD29D0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994076"/>
            <a:ext cx="8503920" cy="50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8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F6C36-1B86-43C3-A4A6-7CF3E38D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1748622"/>
            <a:ext cx="7049484" cy="4353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B8E35-E9B8-43D2-AE4B-5828D05B90CE}"/>
              </a:ext>
            </a:extLst>
          </p:cNvPr>
          <p:cNvSpPr txBox="1"/>
          <p:nvPr/>
        </p:nvSpPr>
        <p:spPr>
          <a:xfrm>
            <a:off x="3046912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>
                <a:solidFill>
                  <a:schemeClr val="bg1"/>
                </a:solidFill>
                <a:latin typeface="Arial" panose="020B0604020202020204" pitchFamily="34" charset="0"/>
              </a:rPr>
              <a:t>Register Set</a:t>
            </a:r>
            <a:endParaRPr lang="en-ID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BC4E1-E0E2-4E4C-85D0-4AE798DA3114}"/>
              </a:ext>
            </a:extLst>
          </p:cNvPr>
          <p:cNvSpPr txBox="1"/>
          <p:nvPr/>
        </p:nvSpPr>
        <p:spPr>
          <a:xfrm>
            <a:off x="2571258" y="1219591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Format Data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BAA0A-9D85-4BDD-9021-BB8ACF4B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91" y="1473649"/>
            <a:ext cx="8140418" cy="461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D0FBB-B01A-41D8-8C0F-F9D86430C46A}"/>
              </a:ext>
            </a:extLst>
          </p:cNvPr>
          <p:cNvSpPr txBox="1"/>
          <p:nvPr/>
        </p:nvSpPr>
        <p:spPr>
          <a:xfrm>
            <a:off x="2025791" y="101058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Addresing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Modeling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36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FF8E8-5511-4DD6-BB23-06F233F5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047417"/>
            <a:ext cx="712569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1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CA347-1A1F-44F0-A1D0-50B2CD43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2057208"/>
            <a:ext cx="666843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9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27E48-8975-4E06-BA0F-B1FAC046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69" y="1518111"/>
            <a:ext cx="3801005" cy="4448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3B787-9303-4EE3-9398-00271B8F906B}"/>
              </a:ext>
            </a:extLst>
          </p:cNvPr>
          <p:cNvSpPr txBox="1"/>
          <p:nvPr/>
        </p:nvSpPr>
        <p:spPr>
          <a:xfrm>
            <a:off x="3347358" y="984460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Intruction</a:t>
            </a:r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Set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39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C762E-217C-4514-AECA-01744AED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438793"/>
            <a:ext cx="7001852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7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F65B1-D0D4-45B6-A758-DA5FC839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1499918"/>
            <a:ext cx="6935168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5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42E9FF9-3DE7-4909-A404-73806975B054}"/>
              </a:ext>
            </a:extLst>
          </p:cNvPr>
          <p:cNvSpPr txBox="1"/>
          <p:nvPr/>
        </p:nvSpPr>
        <p:spPr>
          <a:xfrm>
            <a:off x="5825675" y="416824"/>
            <a:ext cx="5794825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203375" y="199841"/>
            <a:ext cx="6760025" cy="337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Elemen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diperlukan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mentransfer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data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antara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register dan ALU,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karena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sebenarnya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ALU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hanya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beroperasi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pada data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internal. Gambar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juga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elemen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dasar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khas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ALU.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Perhatikan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kesamaan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antara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struktur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internal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komputer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secara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keseluruhan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dan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struktur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internal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.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kedua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kasus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ada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sekumpulan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kecil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elemen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komputer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 I/O,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;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unitkontrol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ALU,register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) 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dihubungkan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jalur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 data</a:t>
            </a:r>
            <a:endParaRPr lang="en-ID" dirty="0">
              <a:highlight>
                <a:srgbClr val="C0C0C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BB268-E51F-4B45-A221-61E681E7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74" y="397774"/>
            <a:ext cx="466790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05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B6FCB-2017-4487-8A08-C2829FA0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753815"/>
            <a:ext cx="7011378" cy="402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A9DAC-2DC4-4020-9358-CA2F2606FA24}"/>
              </a:ext>
            </a:extLst>
          </p:cNvPr>
          <p:cNvSpPr txBox="1"/>
          <p:nvPr/>
        </p:nvSpPr>
        <p:spPr>
          <a:xfrm>
            <a:off x="2590311" y="1206529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Interrupt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45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1FEB4-4B60-4810-BDF7-0FB6DA0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1252233"/>
            <a:ext cx="7049484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57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DDFF5-2B54-4D96-A39F-0CD68E72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771355"/>
            <a:ext cx="7097115" cy="4229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0139E-5267-4FBD-9707-5D9C989D409D}"/>
              </a:ext>
            </a:extLst>
          </p:cNvPr>
          <p:cNvSpPr txBox="1"/>
          <p:nvPr/>
        </p:nvSpPr>
        <p:spPr>
          <a:xfrm>
            <a:off x="2681152" y="127184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</a:rPr>
              <a:t>Segmen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69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17544-EC9C-4E17-B74A-D181FD18BBF7}"/>
              </a:ext>
            </a:extLst>
          </p:cNvPr>
          <p:cNvSpPr txBox="1"/>
          <p:nvPr/>
        </p:nvSpPr>
        <p:spPr>
          <a:xfrm>
            <a:off x="3049089" y="119346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ARM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E38F8-2973-475D-930C-82AE2D9E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683165"/>
            <a:ext cx="643027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52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F4707-1389-4BCC-A872-C0E4ECCF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218891"/>
            <a:ext cx="625879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903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9E28D-21A6-463D-B421-89B5F613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161733"/>
            <a:ext cx="623021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7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0C480-40B5-4855-8C8C-D83EA261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185549"/>
            <a:ext cx="623021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69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CB59C-5779-4430-90D2-E8100B18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1195075"/>
            <a:ext cx="604921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3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97597-BC85-486B-8F7D-A759AB01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04" y="1835793"/>
            <a:ext cx="6555792" cy="35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6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97A8-4188-4ECB-8BA3-BBDAF62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417" y="1495155"/>
            <a:ext cx="584916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16.2 REGISTER ORGANIZATION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51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EFC5D-4CD3-40F3-B746-5CEAA90E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27" y="1199839"/>
            <a:ext cx="587774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9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939EB-23BB-4E76-8094-9833D46F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1176023"/>
            <a:ext cx="579200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1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CDD29-0E02-4C51-B4E0-E58989FF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185549"/>
            <a:ext cx="633500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5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9D20EDE-A20F-436D-9FB4-E4AE4DB192F6}"/>
              </a:ext>
            </a:extLst>
          </p:cNvPr>
          <p:cNvSpPr txBox="1"/>
          <p:nvPr/>
        </p:nvSpPr>
        <p:spPr>
          <a:xfrm>
            <a:off x="5254175" y="74459"/>
            <a:ext cx="579482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Pada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hierarki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mahal (per bit).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sekumpulan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dan cache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hirarki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A956-86AC-4F8F-B74B-EC7612342074}"/>
              </a:ext>
            </a:extLst>
          </p:cNvPr>
          <p:cNvSpPr txBox="1"/>
          <p:nvPr/>
        </p:nvSpPr>
        <p:spPr>
          <a:xfrm>
            <a:off x="5254175" y="2400300"/>
            <a:ext cx="6760025" cy="26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yang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Aktifkan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Bahasa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mengoptimalkan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register.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status: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unit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pengoperasian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prosesor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istimewa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program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mengontrol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18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program.</a:t>
            </a:r>
            <a:endParaRPr lang="en-ID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348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5038</Words>
  <Application>Microsoft Office PowerPoint</Application>
  <PresentationFormat>Widescreen</PresentationFormat>
  <Paragraphs>235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Symbol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Administrator</cp:lastModifiedBy>
  <cp:revision>112</cp:revision>
  <dcterms:created xsi:type="dcterms:W3CDTF">2020-01-20T05:08:25Z</dcterms:created>
  <dcterms:modified xsi:type="dcterms:W3CDTF">2023-06-16T22:15:10Z</dcterms:modified>
</cp:coreProperties>
</file>